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2024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00" b="1">
                <a:solidFill>
                  <a:srgbClr val="D4241D"/>
                </a:solidFill>
                <a:latin typeface="Arial"/>
              </a:rPr>
              <a:t>DRAGON ALEXA  ·  VIRTUALX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395728"/>
            <a:ext cx="10058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A measured VirtualX pilot</a:t>
            </a:r>
          </a:p>
          <a:p>
            <a:pPr algn="l">
              <a:lnSpc>
                <a:spcPct val="105000"/>
              </a:lnSpc>
              <a:spcAft>
                <a:spcPts val="2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for {{PARTNER_NAME}}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4206240"/>
            <a:ext cx="91440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600" b="0">
                <a:solidFill>
                  <a:srgbClr val="C9C4BB"/>
                </a:solidFill>
                <a:latin typeface="Arial"/>
              </a:rPr>
              <a:t>We propose a measured VirtualX pilot for a potential education partner.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5029200"/>
            <a:ext cx="91440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00" b="0">
                <a:solidFill>
                  <a:srgbClr val="A39C91"/>
                </a:solidFill>
                <a:latin typeface="Arial"/>
              </a:rPr>
              <a:t>Live platform  ·  Grades 10–12  ·  520 published lessons  ·  South Africa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  ·  CONFIDENTIAL DRAFT — resolve all placeholders before issue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CURRENT BOUNDARIES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What VirtualX does not do today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Stated plainly, because a partner will find these anyway and it is cheaper to hear them now.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10312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32257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OFFLINE PLAYBACK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70662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Lessons stream. The catalogue and a learner's progress stay usable when the connection drops, and progress is queued until it returns. Downloading lessons for fully offline viewing is not available today. It is a Corporate scope item.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3938" y="210312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39970" y="232257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ACADEMIC OUTCOME EVIDENCE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9970" y="270662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No controlled study has been run. No independently audited academic result is claimed.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990636" y="210312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46668" y="232257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LICENSING 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46668" y="270662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seat is one learner, one grade. Shared classroom displays, laboratories and pre-installed device fleets are a Corporate scope item, not the standard seat.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25196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47141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MARKET FOOTPRINT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85546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South Africa first. No international deployment is claimed.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83938" y="425196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39970" y="447141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ENDORSEMENTS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39970" y="485546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No national Department of Basic Education endorsement is claimed. Partner references are available under formal request, consent and due diligence.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990636" y="4251960"/>
            <a:ext cx="3423818" cy="196596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46668" y="4471416"/>
            <a:ext cx="2911754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DEVICES AND CONNECTIVITY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46668" y="4855464"/>
            <a:ext cx="2911754" cy="1143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We do not supply devices or connectivity. Both are Corporate scope items where a programme requires them.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DECISION REQUESTED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Proceed to scoping and due diligence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One decision, four steps, no commitment beyond the pilot.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2377440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>
                <a:solidFill>
                  <a:srgbClr val="D4241D"/>
                </a:solidFill>
                <a:latin typeface="Arial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480" y="2432304"/>
            <a:ext cx="95097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rial"/>
              </a:rPr>
              <a:t>Confirm intent to proceed to a measured pilot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090672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>
                <a:solidFill>
                  <a:srgbClr val="D4241D"/>
                </a:solidFill>
                <a:latin typeface="Arial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3145536"/>
            <a:ext cx="95097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rial"/>
              </a:rPr>
              <a:t>Confirm the participating schools ({{REGION}})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3803904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>
                <a:solidFill>
                  <a:srgbClr val="D4241D"/>
                </a:solidFill>
                <a:latin typeface="Arial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858768"/>
            <a:ext cx="95097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rial"/>
              </a:rPr>
              <a:t>Agree the success measures and responsibilities ({{SUCCESS_MEASURES}})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4517136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000" b="1">
                <a:solidFill>
                  <a:srgbClr val="D4241D"/>
                </a:solidFill>
                <a:latin typeface="Arial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54480" y="4572000"/>
            <a:ext cx="95097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0">
                <a:solidFill>
                  <a:srgbClr val="FFFFFF"/>
                </a:solidFill>
                <a:latin typeface="Arial"/>
              </a:rPr>
              <a:t>Begin due diligence and implementation planning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577840"/>
            <a:ext cx="104241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700" b="1">
                <a:solidFill>
                  <a:srgbClr val="F8C05A"/>
                </a:solidFill>
                <a:latin typeface="Arial"/>
              </a:rPr>
              <a:t>Proceed to scoping, due diligence, and implementation planning.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2468880"/>
            <a:ext cx="1005840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Live platform.</a:t>
            </a:r>
          </a:p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Measured pilot.</a:t>
            </a:r>
          </a:p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Scale what works.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475488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500" b="1">
                <a:solidFill>
                  <a:srgbClr val="D4241D"/>
                </a:solidFill>
                <a:latin typeface="Arial"/>
              </a:rPr>
              <a:t>app.virtualx.tv/partner   ·   sales@dragonalexa.com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THE EDUCATION CHALLENGE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Access is the constraint, not ambition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What a partner-funded programme has to overcome before any content matters.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REACH BEYOND THE TIMETABLE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Learners need the subject again after school, at their own pace, on the device they already carry.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CONNECTIVITY IS UNEVEN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Rural and peri-urban schools depend on mobile networks that vary by hour and by site.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ADOPTION IS NOT AUTOMATIC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platform that is bought but not used produces no result. Adoption has to be driven and measured.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COST MUST BE KNOWABLE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sponsor needs a unit cost it can forecast, report on and defend.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CONTROL MUST SIT WITH THE SCHOOL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Schools assign their own seats. Learners keep their own accounts.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EVIDENCE MUST BE HONEST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programme is judged on measured outcomes, not on claims made at the start.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WHAT VIRTUALX PROVIDES TODAY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A live platform, not a roadmap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Every item on this slide is running in production and can be checked before any commitment.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CURRICULUM COVERAGE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Grades 10, 11 and 12. Five subjects in each grade. 520 published video lessons, grouped by module in curriculum order.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SUBJECTS INCLUDED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Mathematics and Physical Sciences, plus Life Sciences, Agricultural Sciences and Geography at no additional cost.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LESSON-GROUNDED STUDY HELP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In-lesson questions are answered against the lesson the learner is on, with citations. It is not a general chatbot.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WEB AND ANDROID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browser experience on any modern device, and a native Android app for the phones learners actually use.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PROGRESS THAT PERSISTS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Every lesson remembers where the learner stopped, so returning starts where they left off.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PUBLISHED GOVERNANCE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Privacy, terms, child-safety and AI-transparency policies are public and versioned.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THE LEARNER JOURNEY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From funded access to measured progress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The same journey shown in the product demonstration.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1 · ACCESS GRANTED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The partner funds a seat pool. The school assigns a seat to a learner.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2 · LEARNER SIGNS 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The learner holds their own account and their own credentials. The sponsor never holds a learner password.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3 · GRADE CATALOGUE OPENS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The learner sees every subject in the grade they hold, in curriculum order.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4 · LESSON PLAYS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Native playback on Android, or in the browser. Vertical video, built for a phone.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5 · STUDY HELP, IN CONTEXT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The learner asks about the lesson they are on and gets an answer grounded in it, with a citation.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6 · PROGRESS IS RECORDED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Position and completion are written back, and the partner's reporting reflects 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THE PARTNER OPERATING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The partner sponsors. The school assigns. The learner owns.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847088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Three parties, three separate powers. None of them can do the others' job.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23774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THE PARTNER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Funds a seat pool for an agreed grade scope and period. Receives the agreed reporting. Holds no learner credentials and cannot act as a learner.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23774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THE SCHOOL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Assigns seats from the pool to named learners, and reassigns them within the rules. Cannot assign more seats than it holds.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23774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THE LEARNER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Holds their own account, their own password and their own progress. Keeps the account for the period funded.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892040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F8C05A"/>
                </a:solidFill>
                <a:latin typeface="Arial"/>
              </a:rPr>
              <a:t>Seats are allocated from atomic pools, so a pool cannot be oversold — the control is enforced in the platform, not by process.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SEATS AND PRICING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One unit. One term. No automatic renewal.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A seat is one learner, one grade, all subjects in that grade, for 30 days.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4173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PARTNER SEAT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 90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per learner-grade seat / 30 days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4173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INDIVIDUAL REFERENCE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 180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per learner-grade seat / 30 days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4173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PARTNER 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50%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below the individual price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3977639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Arial"/>
              </a:rPr>
              <a:t>Partner Start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94760" y="3977639"/>
            <a:ext cx="7132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C9C4BB"/>
                </a:solidFill>
                <a:latin typeface="Arial"/>
              </a:rPr>
              <a:t>20 – 99 seats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" y="4361687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Arial"/>
              </a:rPr>
              <a:t>Institution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94760" y="4361687"/>
            <a:ext cx="7132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C9C4BB"/>
                </a:solidFill>
                <a:latin typeface="Arial"/>
              </a:rPr>
              <a:t>100 – 499 seats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4745735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Arial"/>
              </a:rPr>
              <a:t>Education Network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94760" y="4745735"/>
            <a:ext cx="7132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C9C4BB"/>
                </a:solidFill>
                <a:latin typeface="Arial"/>
              </a:rPr>
              <a:t>500 – 1,999 seats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5129783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1">
                <a:solidFill>
                  <a:srgbClr val="FFFFFF"/>
                </a:solidFill>
                <a:latin typeface="Arial"/>
              </a:rPr>
              <a:t>Corporate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4760" y="5129783"/>
            <a:ext cx="71323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250" b="0">
                <a:solidFill>
                  <a:srgbClr val="C9C4BB"/>
                </a:solidFill>
                <a:latin typeface="Arial"/>
              </a:rPr>
              <a:t>2,000+ seats, or any custom programme requirement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5715000"/>
            <a:ext cx="1042416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0">
                <a:solidFill>
                  <a:srgbClr val="A39C91"/>
                </a:solidFill>
                <a:latin typeface="Arial"/>
              </a:rPr>
              <a:t>Corporate implementation, devices, offline delivery, teacher development, field support, custom reporting and alternative classroom licensing are scoped separately.  sales@dragonalexa.com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GOVERNANCE AND LEARNER PROTECTION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Most of our users are minors. The design starts there.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847088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Published, versioned and checkable before any agreement.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WE COLLECT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An email address and optionally a display name; what was purchased and what access it granted; which lessons were watched and how far.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WE DO NOT DO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We do not sell personal information. No advertising profiles are built. The marketing sites carry no third-party tracking.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PAYMENT INTEGRITY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Returning from a payment page grants nothing. Only a validated provider notification grants access.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ACCESS CONTROL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Role-controlled access. Partners hold no learner passwords. A grade entitlement grants that grade and nothing else.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PARTNER DATA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partner's reporting is the partner's. We do not publish it, and we do not use it for our own marketing.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325112"/>
            <a:ext cx="3375050" cy="182880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54456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PUBLISHED POLICIES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928616"/>
            <a:ext cx="2862986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Privacy, Terms, Child Safety and AI Transparency are public, versioned and dated.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RECOMMENDED MEASURED PILOT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Ninety days, measures agreed before launch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A pilot exists to produce evidence, which means the measures cannot be chosen afterwards.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SCOPE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{{SCHOOL_COUNT}} schools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{{LEARNER_COUNT}}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{{GRADE_SCOPE}}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DURATION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{{PILOT_DURATION}}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Monthly review points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decision at the end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FOCUS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Mathematics and Physical Sciences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with the remaining subjects available at no additional cost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7240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33272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BEFORE LAUNCH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Confirm school readiness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Agree the success measures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Agree responsibilities on both sides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08322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64354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DURING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64354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Assign seats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Drive adoption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Review monthly against the agreed measures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39404" y="4187952"/>
            <a:ext cx="3375050" cy="169164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95436" y="4407408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AT THE END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95436" y="4791456"/>
            <a:ext cx="2862986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Stop, improve, or scale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A decision taken on the reporting, school feedback and academic data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13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424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47548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100" b="1">
                <a:solidFill>
                  <a:srgbClr val="D4241D"/>
                </a:solidFill>
                <a:latin typeface="Arial"/>
              </a:rPr>
              <a:t>MEASUREMENT AND REPORTING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28655" y="420624"/>
            <a:ext cx="731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2200" b="1">
                <a:solidFill>
                  <a:srgbClr val="3A3631"/>
                </a:solidFill>
                <a:latin typeface="Arial"/>
              </a:rPr>
              <a:t>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6291072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850" b="0">
                <a:solidFill>
                  <a:srgbClr val="A39C91"/>
                </a:solidFill>
                <a:latin typeface="Arial"/>
              </a:rPr>
              <a:t>Dragon Alexa  ·  VirtualX Corporate Pitch Blueprint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841248"/>
            <a:ext cx="1042416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2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What we can show, stated exactly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627632"/>
            <a:ext cx="104241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350" b="0">
                <a:solidFill>
                  <a:srgbClr val="C9C4BB"/>
                </a:solidFill>
                <a:latin typeface="Arial"/>
              </a:rPr>
              <a:t>The distinction on this slide is the one that matters most, and it is easy to blur.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240280"/>
            <a:ext cx="3375050" cy="21031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33272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THE PLATFORM MEASURES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" y="2843784"/>
            <a:ext cx="2862986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Seats assigned and activated. Lessons started and completed. Time on lesson. Progress per learner and per subject. Study-help usage.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08322" y="2240280"/>
            <a:ext cx="3375050" cy="21031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64354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THE PARTNER RECEIVES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4354" y="2843784"/>
            <a:ext cx="2862986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Reporting on the learners the partner funded — activity, progress and adoption — for the period funded.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9404" y="2240280"/>
            <a:ext cx="3375050" cy="2103120"/>
          </a:xfrm>
          <a:prstGeom prst="roundRect">
            <a:avLst/>
          </a:prstGeom>
          <a:solidFill>
            <a:srgbClr val="1C1B19"/>
          </a:solidFill>
          <a:ln w="9525">
            <a:solidFill>
              <a:srgbClr val="332F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95436" y="2459736"/>
            <a:ext cx="2862986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1">
                <a:solidFill>
                  <a:srgbClr val="D4241D"/>
                </a:solidFill>
                <a:latin typeface="Arial"/>
              </a:rPr>
              <a:t>WHAT WE DO NOT CLAIM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5436" y="2843784"/>
            <a:ext cx="2862986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200" b="0">
                <a:solidFill>
                  <a:srgbClr val="C9C4BB"/>
                </a:solidFill>
                <a:latin typeface="Arial"/>
              </a:rPr>
              <a:t>We do not claim to improve marks or pass rates. We have run no controlled study. We will not publish outcome figures we cannot support.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4617720"/>
            <a:ext cx="1042416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</a:pPr>
            <a:r>
              <a:rPr sz="1300" b="0">
                <a:solidFill>
                  <a:srgbClr val="F8C05A"/>
                </a:solidFill>
                <a:latin typeface="Arial"/>
              </a:rPr>
              <a:t>If a partner needs evidence of academic effect, that is exactly what a measured pilot is for: agree the measures and a comparison basis before launch, and the pilot produces the evidence rather than asserting it. Adoption and progress we can show from day one. Causation has to be designed for.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VirtualX Corporate Pitch Blueprint</dc:title>
  <dc:subject>VirtualX partner-channel proposition</dc:subject>
  <dc:creator>Dragon Alexa</dc:creator>
  <cp:keywords>VirtualX, partner, schools, institutions, education networks</cp:keywords>
  <dc:description>Configurable blueprint. Resolve every {{PLACEHOLDER}} before external issue.</dc:description>
  <cp:lastModifiedBy>Dragon Alexa</cp:lastModifiedBy>
  <cp:revision>1</cp:revision>
  <dcterms:created xsi:type="dcterms:W3CDTF">2013-01-27T09:14:16Z</dcterms:created>
  <dcterms:modified xsi:type="dcterms:W3CDTF">2013-01-27T09:15:58Z</dcterms:modified>
  <cp:category>Partner channel</cp:category>
</cp:coreProperties>
</file>